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  <p:sldId id="263" r:id="rId9"/>
    <p:sldId id="269" r:id="rId10"/>
    <p:sldId id="267" r:id="rId11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E4F141"/>
    <a:srgbClr val="FCF26A"/>
    <a:srgbClr val="E0E450"/>
    <a:srgbClr val="F4F0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 smtClean="0"/>
              <a:t>Uredite stil podnaslova matrice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>
          <a:xfrm>
            <a:off x="907869" y="6338026"/>
            <a:ext cx="2743200" cy="365125"/>
          </a:xfrm>
        </p:spPr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  <p:sp>
        <p:nvSpPr>
          <p:cNvPr id="7" name="Pravokutnik 6"/>
          <p:cNvSpPr/>
          <p:nvPr userDrawn="1"/>
        </p:nvSpPr>
        <p:spPr>
          <a:xfrm>
            <a:off x="0" y="6355635"/>
            <a:ext cx="12192000" cy="480593"/>
          </a:xfrm>
          <a:prstGeom prst="rect">
            <a:avLst/>
          </a:prstGeom>
          <a:solidFill>
            <a:srgbClr val="F4F04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pic>
        <p:nvPicPr>
          <p:cNvPr id="8" name="Slika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0787" y="6380287"/>
            <a:ext cx="1646026" cy="431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98754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999721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370044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64459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48676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010912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teksta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84449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579107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8677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37863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r-HR" smtClean="0"/>
              <a:t>Kliknite ikonu da biste dodali  sliku</a:t>
            </a:r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889017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B40324-576C-4FE2-B24D-BA050561B8FE}" type="datetimeFigureOut">
              <a:rPr lang="hr-HR" smtClean="0"/>
              <a:t>27.9.2020.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  <p:sp>
        <p:nvSpPr>
          <p:cNvPr id="7" name="Pravokutnik 6"/>
          <p:cNvSpPr/>
          <p:nvPr/>
        </p:nvSpPr>
        <p:spPr>
          <a:xfrm>
            <a:off x="0" y="6355635"/>
            <a:ext cx="12192000" cy="480593"/>
          </a:xfrm>
          <a:prstGeom prst="rect">
            <a:avLst/>
          </a:prstGeom>
          <a:solidFill>
            <a:srgbClr val="F4F04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pic>
        <p:nvPicPr>
          <p:cNvPr id="9" name="Slika 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775063"/>
          </a:xfrm>
          <a:prstGeom prst="rect">
            <a:avLst/>
          </a:prstGeom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0787" y="6380287"/>
            <a:ext cx="1646026" cy="431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8029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s://edu.glogster.com/glog/elektricni-naboji-i-elektricna-sila/2xdtppnlpo0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www.e-sfera.hr/dodatni-digitalni-sadrzaji/3bddc696-1ace-47d9-b5c1-2068ffdbbbab/assets/video/nc1_t08_elektricna_sila_-_stapovi_i_papirici.mp4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www.e-sfera.hr/dodatni-digitalni-sadrzaji/3bddc696-1ace-47d9-b5c1-2068ffdbbbab/assets/video/nc1_t08_elektricna_sila_medu_elektriziranim_stapovima.mp4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739919" y="2514560"/>
            <a:ext cx="9144000" cy="1655762"/>
          </a:xfrm>
        </p:spPr>
        <p:txBody>
          <a:bodyPr>
            <a:normAutofit/>
          </a:bodyPr>
          <a:lstStyle/>
          <a:p>
            <a:r>
              <a:rPr lang="hr-HR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lef" panose="00000500000000000000" pitchFamily="2" charset="-79"/>
              </a:rPr>
              <a:t>Električni naboji i električna sila  </a:t>
            </a:r>
            <a:endParaRPr lang="hr-HR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lef" panose="00000500000000000000" pitchFamily="2" charset="-79"/>
            </a:endParaRPr>
          </a:p>
        </p:txBody>
      </p:sp>
      <p:sp>
        <p:nvSpPr>
          <p:cNvPr id="4" name="TekstniOkvir 3"/>
          <p:cNvSpPr txBox="1"/>
          <p:nvPr/>
        </p:nvSpPr>
        <p:spPr>
          <a:xfrm>
            <a:off x="8407802" y="5398876"/>
            <a:ext cx="30884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lef" panose="00000500000000000000" pitchFamily="2" charset="-79"/>
              </a:rPr>
              <a:t>ELEKTRIČNA STRUJA </a:t>
            </a:r>
            <a:endParaRPr lang="hr-HR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lef" panose="00000500000000000000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900452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326524" y="824248"/>
            <a:ext cx="10027276" cy="866440"/>
          </a:xfrm>
        </p:spPr>
        <p:txBody>
          <a:bodyPr>
            <a:noAutofit/>
          </a:bodyPr>
          <a:lstStyle/>
          <a:p>
            <a:pPr algn="ctr"/>
            <a:r>
              <a:rPr lang="hr-HR" sz="36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Klikom na interaktivnu umnu mapu ponovite ključne pojmove i provjerite znanje </a:t>
            </a:r>
            <a:endParaRPr lang="hr-HR" sz="3600" dirty="0">
              <a:latin typeface="+mn-lt"/>
            </a:endParaRPr>
          </a:p>
        </p:txBody>
      </p:sp>
      <p:sp>
        <p:nvSpPr>
          <p:cNvPr id="4" name="Zvijezda s 5 krakova 3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 smtClean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1</a:t>
            </a:r>
            <a:endParaRPr lang="hr-HR" sz="3600" b="1" dirty="0">
              <a:solidFill>
                <a:srgbClr val="FCF26A"/>
              </a:solidFill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  <p:pic>
        <p:nvPicPr>
          <p:cNvPr id="5" name="Rezervirano mjesto sadržaja 4">
            <a:hlinkClick r:id="rId2"/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165797" y="1825625"/>
            <a:ext cx="5860406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3299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vijezda s 5 krakova 3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 smtClean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1</a:t>
            </a:r>
            <a:endParaRPr lang="hr-HR" sz="3600" b="1" dirty="0">
              <a:solidFill>
                <a:srgbClr val="FCF26A"/>
              </a:solidFill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8676" y="1040786"/>
            <a:ext cx="2524785" cy="16764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8676" y="4071843"/>
            <a:ext cx="2575613" cy="17005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kstniOkvir 5"/>
          <p:cNvSpPr txBox="1"/>
          <p:nvPr/>
        </p:nvSpPr>
        <p:spPr>
          <a:xfrm>
            <a:off x="1082351" y="1040786"/>
            <a:ext cx="5015795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smtClean="0"/>
              <a:t>Trljamo li </a:t>
            </a:r>
            <a:r>
              <a:rPr lang="hr-HR" sz="2800" dirty="0"/>
              <a:t>plastično ravnalo vunenom krpicom, ravnalo će</a:t>
            </a:r>
          </a:p>
          <a:p>
            <a:pPr algn="just"/>
            <a:r>
              <a:rPr lang="hr-HR" sz="2800" dirty="0" smtClean="0"/>
              <a:t>privući </a:t>
            </a:r>
            <a:r>
              <a:rPr lang="hr-HR" sz="2800" dirty="0"/>
              <a:t>komadiće papira</a:t>
            </a:r>
            <a:r>
              <a:rPr lang="hr-HR" sz="2800" dirty="0" smtClean="0"/>
              <a:t>.</a:t>
            </a:r>
          </a:p>
          <a:p>
            <a:pPr algn="just"/>
            <a:endParaRPr lang="hr-HR" sz="2800" dirty="0" smtClean="0"/>
          </a:p>
          <a:p>
            <a:pPr algn="just"/>
            <a:r>
              <a:rPr lang="hr-HR" sz="2800" dirty="0" smtClean="0"/>
              <a:t>Trljamo li balonom po čistoj kosi, on je privlači.</a:t>
            </a:r>
          </a:p>
          <a:p>
            <a:pPr algn="just"/>
            <a:endParaRPr lang="hr-HR" sz="2800" dirty="0" smtClean="0"/>
          </a:p>
          <a:p>
            <a:pPr algn="just"/>
            <a:r>
              <a:rPr lang="hr-HR" sz="2800" dirty="0" smtClean="0"/>
              <a:t>Što se događa?  </a:t>
            </a:r>
          </a:p>
          <a:p>
            <a:pPr algn="just"/>
            <a:endParaRPr lang="hr-HR" sz="2800" dirty="0"/>
          </a:p>
          <a:p>
            <a:pPr algn="just"/>
            <a:endParaRPr lang="hr-HR" sz="2800" dirty="0" smtClean="0"/>
          </a:p>
          <a:p>
            <a:pPr algn="just"/>
            <a:endParaRPr lang="hr-HR" sz="2800" dirty="0"/>
          </a:p>
          <a:p>
            <a:endParaRPr lang="hr-HR" sz="2800" dirty="0"/>
          </a:p>
        </p:txBody>
      </p:sp>
      <p:pic>
        <p:nvPicPr>
          <p:cNvPr id="1030" name="Picture 6" descr="https://www.e-sfera.hr/dodatni-digitalni-sadrzaji/3bddc696-1ace-47d9-b5c1-2068ffdbbbab/assets/image/elektricna_sila_medusobno_odbija_vlasi_kos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2026" y="2444542"/>
            <a:ext cx="3196835" cy="2131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3622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vijezda s 5 krakova 7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 smtClean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1</a:t>
            </a:r>
            <a:endParaRPr lang="hr-HR" sz="3600" b="1" dirty="0">
              <a:solidFill>
                <a:srgbClr val="FCF26A"/>
              </a:solidFill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  <p:sp>
        <p:nvSpPr>
          <p:cNvPr id="3" name="Naslov 2"/>
          <p:cNvSpPr>
            <a:spLocks noGrp="1"/>
          </p:cNvSpPr>
          <p:nvPr>
            <p:ph type="title"/>
          </p:nvPr>
        </p:nvSpPr>
        <p:spPr>
          <a:xfrm>
            <a:off x="992725" y="703798"/>
            <a:ext cx="10515600" cy="1325563"/>
          </a:xfrm>
        </p:spPr>
        <p:txBody>
          <a:bodyPr/>
          <a:lstStyle/>
          <a:p>
            <a:r>
              <a:rPr lang="en-US" sz="40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charset="0"/>
              </a:rPr>
              <a:t>Elektriziranje trljanjem</a:t>
            </a:r>
            <a:r>
              <a:rPr lang="en-US" dirty="0">
                <a:latin typeface="Arial" charset="0"/>
                <a:cs typeface="Arial" charset="0"/>
              </a:rPr>
              <a:t/>
            </a:r>
            <a:br>
              <a:rPr lang="en-US" dirty="0">
                <a:latin typeface="Arial" charset="0"/>
                <a:cs typeface="Arial" charset="0"/>
              </a:rPr>
            </a:br>
            <a:endParaRPr lang="hr-HR" dirty="0"/>
          </a:p>
        </p:txBody>
      </p:sp>
      <p:pic>
        <p:nvPicPr>
          <p:cNvPr id="2050" name="Picture 2" descr="C:\Users\Hp\Downloads\clapperboard-311792_1280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67707" y="769111"/>
            <a:ext cx="1049420" cy="1118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kstniOkvir 12"/>
          <p:cNvSpPr txBox="1"/>
          <p:nvPr/>
        </p:nvSpPr>
        <p:spPr>
          <a:xfrm>
            <a:off x="10759371" y="1902586"/>
            <a:ext cx="12660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1600" dirty="0"/>
              <a:t>Pogledajte video </a:t>
            </a:r>
          </a:p>
        </p:txBody>
      </p:sp>
      <p:pic>
        <p:nvPicPr>
          <p:cNvPr id="14" name="Picture 9" descr="78.png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146" y="1725579"/>
            <a:ext cx="7829282" cy="27288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Pravokutnik 14"/>
          <p:cNvSpPr/>
          <p:nvPr/>
        </p:nvSpPr>
        <p:spPr>
          <a:xfrm>
            <a:off x="1803042" y="4781284"/>
            <a:ext cx="815232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hr-HR" sz="3200" dirty="0">
                <a:solidFill>
                  <a:prstClr val="black"/>
                </a:solidFill>
                <a:cs typeface="Arial" charset="0"/>
              </a:rPr>
              <a:t>Zašto se natrljani polivinilni štap i vunena krpica privlače?</a:t>
            </a:r>
            <a:endParaRPr lang="en-US" sz="3200" dirty="0">
              <a:solidFill>
                <a:prstClr val="black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8825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vijezda s 5 krakova 3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 smtClean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1</a:t>
            </a:r>
            <a:endParaRPr lang="hr-HR" sz="3600" b="1" dirty="0">
              <a:solidFill>
                <a:srgbClr val="FCF26A"/>
              </a:solidFill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  <p:sp>
        <p:nvSpPr>
          <p:cNvPr id="6" name="TekstniOkvir 5"/>
          <p:cNvSpPr txBox="1"/>
          <p:nvPr/>
        </p:nvSpPr>
        <p:spPr>
          <a:xfrm>
            <a:off x="887104" y="1618198"/>
            <a:ext cx="106589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smtClean="0">
                <a:latin typeface="Alef" panose="00000500000000000000" pitchFamily="2" charset="-79"/>
                <a:cs typeface="Alef" panose="00000500000000000000" pitchFamily="2" charset="-79"/>
              </a:rPr>
              <a:t>      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429555" y="1160998"/>
            <a:ext cx="10668608" cy="4868607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hr-HR" dirty="0" smtClean="0"/>
              <a:t>Tijela prije trljanja su </a:t>
            </a:r>
            <a:r>
              <a:rPr lang="hr-HR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neutralna</a:t>
            </a:r>
            <a:r>
              <a:rPr lang="hr-HR" dirty="0" smtClean="0"/>
              <a:t> jer imaju jednak broj pozitivnih i negativnih naboja. 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hr-HR" dirty="0" smtClean="0"/>
              <a:t>Elektriziranjem tijela trljanjem </a:t>
            </a:r>
            <a:r>
              <a:rPr lang="hr-HR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elektroni</a:t>
            </a:r>
            <a:r>
              <a:rPr lang="hr-HR" dirty="0" smtClean="0"/>
              <a:t> prelaze s jednog tijela na drugo tijelo.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hr-HR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Električni naboj </a:t>
            </a:r>
            <a:r>
              <a:rPr lang="hr-HR" dirty="0"/>
              <a:t>elektriziranog tijela </a:t>
            </a:r>
            <a:r>
              <a:rPr lang="hr-HR" dirty="0" smtClean="0"/>
              <a:t>obilježavamo slovom </a:t>
            </a:r>
            <a:r>
              <a:rPr lang="hr-HR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hr-HR" dirty="0" smtClean="0"/>
              <a:t>Mjerna jedinica za električni naboj  je </a:t>
            </a:r>
            <a:r>
              <a:rPr lang="hr-HR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kulon</a:t>
            </a:r>
            <a:r>
              <a:rPr lang="hr-HR" dirty="0" smtClean="0"/>
              <a:t> ( znak</a:t>
            </a:r>
            <a:r>
              <a:rPr lang="hr-HR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</a:t>
            </a:r>
            <a:r>
              <a:rPr lang="hr-HR" dirty="0" smtClean="0"/>
              <a:t>) </a:t>
            </a:r>
            <a:endParaRPr lang="hr-HR" dirty="0"/>
          </a:p>
          <a:p>
            <a:pPr marL="0" indent="0">
              <a:lnSpc>
                <a:spcPct val="150000"/>
              </a:lnSpc>
              <a:buNone/>
            </a:pPr>
            <a:r>
              <a:rPr lang="hr-HR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74699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426864" y="764674"/>
            <a:ext cx="10029967" cy="853524"/>
          </a:xfrm>
        </p:spPr>
        <p:txBody>
          <a:bodyPr/>
          <a:lstStyle/>
          <a:p>
            <a:r>
              <a:rPr lang="hr-HR" dirty="0" smtClean="0"/>
              <a:t>		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992199" y="1002478"/>
            <a:ext cx="10444241" cy="4651347"/>
          </a:xfrm>
        </p:spPr>
        <p:txBody>
          <a:bodyPr>
            <a:normAutofit fontScale="92500" lnSpcReduction="20000"/>
          </a:bodyPr>
          <a:lstStyle/>
          <a:p>
            <a:pPr marL="0" lvl="0" indent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hr-HR" sz="41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Električki pozitivno tijelo</a:t>
            </a:r>
          </a:p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SzPct val="70000"/>
              <a:buFont typeface="Wingdings" pitchFamily="2" charset="2"/>
              <a:buChar char="§"/>
            </a:pPr>
            <a:r>
              <a:rPr lang="hr-HR" sz="4100" dirty="0">
                <a:solidFill>
                  <a:prstClr val="black"/>
                </a:solidFill>
                <a:cs typeface="Arial" charset="0"/>
              </a:rPr>
              <a:t> Tijelo </a:t>
            </a:r>
            <a:r>
              <a:rPr lang="hr-HR" sz="4100" dirty="0" smtClean="0">
                <a:solidFill>
                  <a:prstClr val="black"/>
                </a:solidFill>
                <a:cs typeface="Arial" charset="0"/>
              </a:rPr>
              <a:t>ima višak pozitivnog električnog  naboja  (+) (</a:t>
            </a:r>
            <a:r>
              <a:rPr lang="hr-HR" sz="4100" dirty="0">
                <a:solidFill>
                  <a:prstClr val="black"/>
                </a:solidFill>
                <a:cs typeface="Arial" charset="0"/>
              </a:rPr>
              <a:t>vunena krpica)</a:t>
            </a:r>
          </a:p>
          <a:p>
            <a:pPr marL="0" lvl="0" indent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hr-HR" sz="41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Električki negativno tijelo</a:t>
            </a:r>
          </a:p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SzPct val="70000"/>
              <a:buFont typeface="Wingdings" pitchFamily="2" charset="2"/>
              <a:buChar char="§"/>
            </a:pPr>
            <a:r>
              <a:rPr lang="hr-HR" sz="4100" dirty="0">
                <a:solidFill>
                  <a:prstClr val="black"/>
                </a:solidFill>
                <a:cs typeface="Arial" charset="0"/>
              </a:rPr>
              <a:t>Tijelo </a:t>
            </a:r>
            <a:r>
              <a:rPr lang="hr-HR" sz="4100" dirty="0" smtClean="0">
                <a:solidFill>
                  <a:prstClr val="black"/>
                </a:solidFill>
                <a:cs typeface="Arial" charset="0"/>
              </a:rPr>
              <a:t>ima višak negativnog električnog  naboja (-)  </a:t>
            </a:r>
          </a:p>
          <a:p>
            <a:pPr marL="0" lvl="0" indent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SzPct val="70000"/>
              <a:buNone/>
            </a:pPr>
            <a:r>
              <a:rPr lang="hr-HR" sz="4100" dirty="0">
                <a:solidFill>
                  <a:prstClr val="black"/>
                </a:solidFill>
                <a:cs typeface="Arial" charset="0"/>
              </a:rPr>
              <a:t> </a:t>
            </a:r>
            <a:r>
              <a:rPr lang="hr-HR" sz="4100" dirty="0" smtClean="0">
                <a:solidFill>
                  <a:prstClr val="black"/>
                </a:solidFill>
                <a:cs typeface="Arial" charset="0"/>
              </a:rPr>
              <a:t> (</a:t>
            </a:r>
            <a:r>
              <a:rPr lang="hr-HR" sz="4100" dirty="0">
                <a:solidFill>
                  <a:prstClr val="black"/>
                </a:solidFill>
                <a:cs typeface="Arial" charset="0"/>
              </a:rPr>
              <a:t>polivinilni štap)</a:t>
            </a:r>
            <a:endParaRPr lang="en-US" sz="4100" dirty="0">
              <a:solidFill>
                <a:prstClr val="black"/>
              </a:solidFill>
              <a:cs typeface="Arial" charset="0"/>
            </a:endParaRPr>
          </a:p>
          <a:p>
            <a:pPr marL="0" indent="0">
              <a:buNone/>
            </a:pPr>
            <a:endParaRPr lang="hr-HR" dirty="0"/>
          </a:p>
        </p:txBody>
      </p:sp>
      <p:sp>
        <p:nvSpPr>
          <p:cNvPr id="5" name="TekstniOkvir 4"/>
          <p:cNvSpPr txBox="1"/>
          <p:nvPr/>
        </p:nvSpPr>
        <p:spPr>
          <a:xfrm>
            <a:off x="5710335" y="385354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hr-HR" dirty="0"/>
          </a:p>
        </p:txBody>
      </p:sp>
      <p:sp>
        <p:nvSpPr>
          <p:cNvPr id="11" name="Zvijezda s 5 krakova 10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 smtClean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1</a:t>
            </a:r>
            <a:endParaRPr lang="hr-HR" sz="3600" b="1" dirty="0">
              <a:solidFill>
                <a:srgbClr val="FCF26A"/>
              </a:solidFill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  <p:pic>
        <p:nvPicPr>
          <p:cNvPr id="12" name="Picture 4" descr="11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7962" y="2023348"/>
            <a:ext cx="1824038" cy="20148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15138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493949" y="703798"/>
            <a:ext cx="10102930" cy="1411605"/>
          </a:xfrm>
        </p:spPr>
        <p:txBody>
          <a:bodyPr>
            <a:normAutofit/>
          </a:bodyPr>
          <a:lstStyle/>
          <a:p>
            <a:r>
              <a:rPr lang="hr-HR" sz="4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lef" panose="00000500000000000000" pitchFamily="2" charset="-79"/>
              </a:rPr>
              <a:t>Električna sila  </a:t>
            </a:r>
            <a:endParaRPr lang="hr-HR" sz="40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lef" panose="00000500000000000000" pitchFamily="2" charset="-79"/>
            </a:endParaRPr>
          </a:p>
        </p:txBody>
      </p:sp>
      <p:sp>
        <p:nvSpPr>
          <p:cNvPr id="4" name="Zvijezda s 5 krakova 3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 smtClean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1</a:t>
            </a:r>
            <a:endParaRPr lang="hr-HR" sz="3600" b="1" dirty="0">
              <a:solidFill>
                <a:srgbClr val="FCF26A"/>
              </a:solidFill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902595" y="1970468"/>
            <a:ext cx="7520969" cy="3304974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hr-HR" sz="3200" dirty="0" smtClean="0"/>
              <a:t>Što će se dogoditi ako električki negativnom tijelu približimo električki pozitivno tijelo? </a:t>
            </a:r>
          </a:p>
          <a:p>
            <a:pPr marL="0" indent="0">
              <a:buNone/>
            </a:pPr>
            <a:endParaRPr lang="hr-HR" sz="3200" dirty="0" smtClean="0"/>
          </a:p>
          <a:p>
            <a:pPr>
              <a:buFont typeface="Wingdings" pitchFamily="2" charset="2"/>
              <a:buChar char="§"/>
            </a:pPr>
            <a:r>
              <a:rPr lang="hr-HR" sz="3200" dirty="0" smtClean="0"/>
              <a:t>Odgovor potražite u videu! </a:t>
            </a:r>
            <a:endParaRPr lang="hr-HR" sz="3200" dirty="0"/>
          </a:p>
        </p:txBody>
      </p:sp>
      <p:pic>
        <p:nvPicPr>
          <p:cNvPr id="5122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6774" y="4469539"/>
            <a:ext cx="1049337" cy="1122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kstniOkvir 6"/>
          <p:cNvSpPr txBox="1"/>
          <p:nvPr/>
        </p:nvSpPr>
        <p:spPr>
          <a:xfrm>
            <a:off x="9738396" y="5694933"/>
            <a:ext cx="12660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1600" dirty="0"/>
              <a:t>Pogledajte video </a:t>
            </a:r>
          </a:p>
        </p:txBody>
      </p:sp>
      <p:pic>
        <p:nvPicPr>
          <p:cNvPr id="8" name="Picture 2" descr="D:\Sandra - školska ppt\FIZIKA8_rb\Strana 14 slika 2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9681605" y="1445801"/>
            <a:ext cx="1414463" cy="28084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22908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173706" y="365125"/>
            <a:ext cx="10180093" cy="1325563"/>
          </a:xfrm>
        </p:spPr>
        <p:txBody>
          <a:bodyPr>
            <a:normAutofit/>
          </a:bodyPr>
          <a:lstStyle/>
          <a:p>
            <a:r>
              <a:rPr lang="hr-HR" sz="4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lef" panose="00000500000000000000" pitchFamily="2" charset="-79"/>
              </a:rPr>
              <a:t>Električna sila između elektriziranih tijela </a:t>
            </a:r>
            <a:endParaRPr lang="hr-HR" sz="40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lef" panose="00000500000000000000" pitchFamily="2" charset="-79"/>
            </a:endParaRPr>
          </a:p>
        </p:txBody>
      </p:sp>
      <p:sp>
        <p:nvSpPr>
          <p:cNvPr id="5" name="Zvijezda s 5 krakova 4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 smtClean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1</a:t>
            </a:r>
            <a:endParaRPr lang="hr-HR" sz="3600" b="1" dirty="0">
              <a:solidFill>
                <a:srgbClr val="FCF26A"/>
              </a:solidFill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2351" y="1823767"/>
            <a:ext cx="2773920" cy="42005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kstniOkvir 7"/>
          <p:cNvSpPr txBox="1"/>
          <p:nvPr/>
        </p:nvSpPr>
        <p:spPr>
          <a:xfrm>
            <a:off x="3893713" y="2209036"/>
            <a:ext cx="78818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Eklektična sila </a:t>
            </a:r>
            <a:r>
              <a:rPr lang="hr-HR" sz="2400" dirty="0" smtClean="0"/>
              <a:t>između </a:t>
            </a:r>
            <a:r>
              <a:rPr lang="hr-HR" sz="2400" dirty="0" smtClean="0">
                <a:solidFill>
                  <a:srgbClr val="000099"/>
                </a:solidFill>
              </a:rPr>
              <a:t>raznoimenih</a:t>
            </a:r>
            <a:r>
              <a:rPr lang="hr-HR" sz="2400" dirty="0" smtClean="0"/>
              <a:t> naboja je </a:t>
            </a:r>
            <a:r>
              <a:rPr lang="hr-HR" sz="24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PRIVLAČNA</a:t>
            </a:r>
            <a:r>
              <a:rPr lang="hr-HR" sz="2400" dirty="0" smtClean="0"/>
              <a:t> .  </a:t>
            </a:r>
            <a:endParaRPr lang="hr-HR" sz="2400" dirty="0"/>
          </a:p>
        </p:txBody>
      </p:sp>
      <p:sp>
        <p:nvSpPr>
          <p:cNvPr id="9" name="TekstniOkvir 8"/>
          <p:cNvSpPr txBox="1"/>
          <p:nvPr/>
        </p:nvSpPr>
        <p:spPr>
          <a:xfrm>
            <a:off x="3837905" y="4537966"/>
            <a:ext cx="79934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Eklektična sila </a:t>
            </a:r>
            <a:r>
              <a:rPr lang="hr-HR" sz="2400" dirty="0" smtClean="0"/>
              <a:t>između </a:t>
            </a:r>
            <a:r>
              <a:rPr lang="hr-HR" sz="2400" dirty="0" smtClean="0">
                <a:solidFill>
                  <a:srgbClr val="000099"/>
                </a:solidFill>
              </a:rPr>
              <a:t>istoimenih </a:t>
            </a:r>
            <a:r>
              <a:rPr lang="hr-HR" sz="2400" dirty="0" smtClean="0"/>
              <a:t> naboja je </a:t>
            </a:r>
            <a:r>
              <a:rPr lang="hr-HR" sz="24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ODBOJNA</a:t>
            </a:r>
            <a:r>
              <a:rPr lang="hr-HR" sz="2400" dirty="0" smtClean="0"/>
              <a:t> .  </a:t>
            </a:r>
            <a:endParaRPr lang="hr-HR" sz="2400" dirty="0"/>
          </a:p>
        </p:txBody>
      </p:sp>
    </p:spTree>
    <p:extLst>
      <p:ext uri="{BB962C8B-B14F-4D97-AF65-F5344CB8AC3E}">
        <p14:creationId xmlns:p14="http://schemas.microsoft.com/office/powerpoint/2010/main" val="809223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172503" y="1160998"/>
            <a:ext cx="10271449" cy="596968"/>
          </a:xfrm>
        </p:spPr>
        <p:txBody>
          <a:bodyPr>
            <a:normAutofit fontScale="90000"/>
          </a:bodyPr>
          <a:lstStyle/>
          <a:p>
            <a:r>
              <a:rPr lang="hr-HR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lef" panose="00000500000000000000" pitchFamily="2" charset="-79"/>
              </a:rPr>
              <a:t>Zakon očuvanja  električnog naboja</a:t>
            </a:r>
            <a:br>
              <a:rPr lang="hr-HR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lef" panose="00000500000000000000" pitchFamily="2" charset="-79"/>
              </a:rPr>
            </a:br>
            <a:endParaRPr lang="hr-HR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lef" panose="00000500000000000000" pitchFamily="2" charset="-79"/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838199" y="1825625"/>
            <a:ext cx="10520967" cy="1574398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hr-HR" sz="3200" dirty="0"/>
              <a:t>U svakom fizikalnom procesu ukupni električni naboj </a:t>
            </a:r>
            <a:r>
              <a:rPr lang="hr-HR" sz="3200" dirty="0" smtClean="0"/>
              <a:t>svih </a:t>
            </a:r>
            <a:r>
              <a:rPr lang="hr-HR" sz="3200" dirty="0"/>
              <a:t>tijela ostaje </a:t>
            </a:r>
            <a:r>
              <a:rPr lang="hr-HR" sz="3200" dirty="0" smtClean="0"/>
              <a:t>nepromijenjen.</a:t>
            </a:r>
            <a:endParaRPr lang="hr-HR" sz="3200" dirty="0"/>
          </a:p>
        </p:txBody>
      </p:sp>
      <p:sp>
        <p:nvSpPr>
          <p:cNvPr id="4" name="Zvijezda s 5 krakova 3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 smtClean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1</a:t>
            </a:r>
            <a:endParaRPr lang="hr-HR" sz="3600" b="1" dirty="0">
              <a:solidFill>
                <a:srgbClr val="FCF26A"/>
              </a:solidFill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  <p:pic>
        <p:nvPicPr>
          <p:cNvPr id="8196" name="Picture 4" descr="C:\Users\Hp\Downloads\atom-nucleus-153152_128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5186" y="3358088"/>
            <a:ext cx="2128798" cy="239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467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ični oblačić 3"/>
          <p:cNvSpPr/>
          <p:nvPr/>
        </p:nvSpPr>
        <p:spPr>
          <a:xfrm>
            <a:off x="10698706" y="98006"/>
            <a:ext cx="1427327" cy="940061"/>
          </a:xfrm>
          <a:prstGeom prst="cloudCallout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5" name="Akcijski gumb: Pomoć 4">
            <a:hlinkClick r:id="" action="ppaction://noaction" highlightClick="1"/>
          </p:cNvPr>
          <p:cNvSpPr/>
          <p:nvPr/>
        </p:nvSpPr>
        <p:spPr>
          <a:xfrm>
            <a:off x="11026253" y="314170"/>
            <a:ext cx="655094" cy="507732"/>
          </a:xfrm>
          <a:prstGeom prst="actionButtonHelp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>
              <a:noFill/>
            </a:endParaRPr>
          </a:p>
        </p:txBody>
      </p:sp>
      <p:sp>
        <p:nvSpPr>
          <p:cNvPr id="6" name="Naslov 1"/>
          <p:cNvSpPr txBox="1">
            <a:spLocks/>
          </p:cNvSpPr>
          <p:nvPr/>
        </p:nvSpPr>
        <p:spPr>
          <a:xfrm>
            <a:off x="1082351" y="802951"/>
            <a:ext cx="11868237" cy="9400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r-HR" sz="4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lef" panose="00000500000000000000" pitchFamily="2" charset="-79"/>
              </a:rPr>
              <a:t>Jeste li razumjeli?</a:t>
            </a:r>
            <a:endParaRPr lang="hr-HR" sz="40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lef" panose="00000500000000000000" pitchFamily="2" charset="-79"/>
            </a:endParaRPr>
          </a:p>
        </p:txBody>
      </p:sp>
      <p:sp>
        <p:nvSpPr>
          <p:cNvPr id="7" name="Zvijezda s 5 krakova 6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 smtClean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1</a:t>
            </a:r>
            <a:endParaRPr lang="hr-HR" sz="3600" b="1" dirty="0">
              <a:solidFill>
                <a:srgbClr val="FCF26A"/>
              </a:solidFill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  <p:sp>
        <p:nvSpPr>
          <p:cNvPr id="10" name="Rezervirano mjesto sadržaja 9"/>
          <p:cNvSpPr>
            <a:spLocks noGrp="1"/>
          </p:cNvSpPr>
          <p:nvPr>
            <p:ph idx="1"/>
          </p:nvPr>
        </p:nvSpPr>
        <p:spPr>
          <a:xfrm>
            <a:off x="838200" y="1743012"/>
            <a:ext cx="10515600" cy="4351338"/>
          </a:xfrm>
        </p:spPr>
        <p:txBody>
          <a:bodyPr>
            <a:normAutofit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3200" dirty="0" err="1">
                <a:cs typeface="Arial" charset="0"/>
              </a:rPr>
              <a:t>Koliko</a:t>
            </a:r>
            <a:r>
              <a:rPr lang="en-US" sz="3200" dirty="0">
                <a:cs typeface="Arial" charset="0"/>
              </a:rPr>
              <a:t> </a:t>
            </a:r>
            <a:r>
              <a:rPr lang="en-US" sz="3200" dirty="0" err="1">
                <a:cs typeface="Arial" charset="0"/>
              </a:rPr>
              <a:t>vrsta</a:t>
            </a:r>
            <a:r>
              <a:rPr lang="en-US" sz="3200" dirty="0">
                <a:cs typeface="Arial" charset="0"/>
              </a:rPr>
              <a:t> </a:t>
            </a:r>
            <a:r>
              <a:rPr lang="en-US" sz="3200" dirty="0" err="1">
                <a:cs typeface="Arial" charset="0"/>
              </a:rPr>
              <a:t>električnih</a:t>
            </a:r>
            <a:r>
              <a:rPr lang="en-US" sz="3200" dirty="0">
                <a:cs typeface="Arial" charset="0"/>
              </a:rPr>
              <a:t> </a:t>
            </a:r>
            <a:r>
              <a:rPr lang="en-US" sz="3200" dirty="0" err="1">
                <a:cs typeface="Arial" charset="0"/>
              </a:rPr>
              <a:t>naboja</a:t>
            </a:r>
            <a:r>
              <a:rPr lang="en-US" sz="3200" dirty="0">
                <a:cs typeface="Arial" charset="0"/>
              </a:rPr>
              <a:t> </a:t>
            </a:r>
            <a:r>
              <a:rPr lang="en-US" sz="3200" dirty="0" err="1">
                <a:cs typeface="Arial" charset="0"/>
              </a:rPr>
              <a:t>postoji</a:t>
            </a:r>
            <a:r>
              <a:rPr lang="en-US" sz="3200" dirty="0">
                <a:cs typeface="Arial" charset="0"/>
              </a:rPr>
              <a:t>?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3200" dirty="0" err="1">
                <a:cs typeface="Arial" charset="0"/>
              </a:rPr>
              <a:t>Kada</a:t>
            </a:r>
            <a:r>
              <a:rPr lang="en-US" sz="3200" dirty="0">
                <a:cs typeface="Arial" charset="0"/>
              </a:rPr>
              <a:t> </a:t>
            </a:r>
            <a:r>
              <a:rPr lang="en-US" sz="3200" dirty="0" err="1">
                <a:cs typeface="Arial" charset="0"/>
              </a:rPr>
              <a:t>su</a:t>
            </a:r>
            <a:r>
              <a:rPr lang="en-US" sz="3200" dirty="0">
                <a:cs typeface="Arial" charset="0"/>
              </a:rPr>
              <a:t> </a:t>
            </a:r>
            <a:r>
              <a:rPr lang="en-US" sz="3200" dirty="0" err="1">
                <a:cs typeface="Arial" charset="0"/>
              </a:rPr>
              <a:t>tijela</a:t>
            </a:r>
            <a:r>
              <a:rPr lang="en-US" sz="3200" dirty="0">
                <a:cs typeface="Arial" charset="0"/>
              </a:rPr>
              <a:t> </a:t>
            </a:r>
            <a:r>
              <a:rPr lang="en-US" sz="3200" dirty="0" err="1">
                <a:cs typeface="Arial" charset="0"/>
              </a:rPr>
              <a:t>električki</a:t>
            </a:r>
            <a:r>
              <a:rPr lang="en-US" sz="3200" dirty="0">
                <a:cs typeface="Arial" charset="0"/>
              </a:rPr>
              <a:t> </a:t>
            </a:r>
            <a:r>
              <a:rPr lang="en-US" sz="3200" dirty="0" err="1">
                <a:cs typeface="Arial" charset="0"/>
              </a:rPr>
              <a:t>neutralna</a:t>
            </a:r>
            <a:r>
              <a:rPr lang="en-US" sz="3200" dirty="0">
                <a:cs typeface="Arial" charset="0"/>
              </a:rPr>
              <a:t>?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3200" dirty="0" err="1">
                <a:cs typeface="Arial" charset="0"/>
              </a:rPr>
              <a:t>Između</a:t>
            </a:r>
            <a:r>
              <a:rPr lang="en-US" sz="3200" dirty="0">
                <a:cs typeface="Arial" charset="0"/>
              </a:rPr>
              <a:t> </a:t>
            </a:r>
            <a:r>
              <a:rPr lang="en-US" sz="3200" dirty="0" err="1">
                <a:cs typeface="Arial" charset="0"/>
              </a:rPr>
              <a:t>kojih</a:t>
            </a:r>
            <a:r>
              <a:rPr lang="en-US" sz="3200" dirty="0">
                <a:cs typeface="Arial" charset="0"/>
              </a:rPr>
              <a:t> se </a:t>
            </a:r>
            <a:r>
              <a:rPr lang="en-US" sz="3200" dirty="0" err="1">
                <a:cs typeface="Arial" charset="0"/>
              </a:rPr>
              <a:t>tijela</a:t>
            </a:r>
            <a:r>
              <a:rPr lang="en-US" sz="3200" dirty="0">
                <a:cs typeface="Arial" charset="0"/>
              </a:rPr>
              <a:t> </a:t>
            </a:r>
            <a:r>
              <a:rPr lang="en-US" sz="3200" dirty="0" err="1">
                <a:cs typeface="Arial" charset="0"/>
              </a:rPr>
              <a:t>javlja</a:t>
            </a:r>
            <a:r>
              <a:rPr lang="en-US" sz="3200" dirty="0">
                <a:cs typeface="Arial" charset="0"/>
              </a:rPr>
              <a:t> </a:t>
            </a:r>
            <a:r>
              <a:rPr lang="en-US" sz="3200" dirty="0" err="1">
                <a:cs typeface="Arial" charset="0"/>
              </a:rPr>
              <a:t>privlačna</a:t>
            </a:r>
            <a:r>
              <a:rPr lang="en-US" sz="3200" dirty="0">
                <a:cs typeface="Arial" charset="0"/>
              </a:rPr>
              <a:t> </a:t>
            </a:r>
            <a:r>
              <a:rPr lang="en-US" sz="3200" dirty="0" err="1">
                <a:cs typeface="Arial" charset="0"/>
              </a:rPr>
              <a:t>električna</a:t>
            </a:r>
            <a:r>
              <a:rPr lang="en-US" sz="3200" dirty="0">
                <a:cs typeface="Arial" charset="0"/>
              </a:rPr>
              <a:t> </a:t>
            </a:r>
            <a:r>
              <a:rPr lang="en-US" sz="3200" dirty="0" err="1">
                <a:cs typeface="Arial" charset="0"/>
              </a:rPr>
              <a:t>sila</a:t>
            </a:r>
            <a:r>
              <a:rPr lang="en-US" sz="3200" dirty="0">
                <a:cs typeface="Arial" charset="0"/>
              </a:rPr>
              <a:t>?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3200" dirty="0" err="1">
                <a:cs typeface="Arial" charset="0"/>
              </a:rPr>
              <a:t>Kada</a:t>
            </a:r>
            <a:r>
              <a:rPr lang="en-US" sz="3200" dirty="0">
                <a:cs typeface="Arial" charset="0"/>
              </a:rPr>
              <a:t> se </a:t>
            </a:r>
            <a:r>
              <a:rPr lang="en-US" sz="3200" dirty="0" err="1">
                <a:cs typeface="Arial" charset="0"/>
              </a:rPr>
              <a:t>javlja</a:t>
            </a:r>
            <a:r>
              <a:rPr lang="en-US" sz="3200" dirty="0">
                <a:cs typeface="Arial" charset="0"/>
              </a:rPr>
              <a:t> </a:t>
            </a:r>
            <a:r>
              <a:rPr lang="en-US" sz="3200" dirty="0" err="1">
                <a:cs typeface="Arial" charset="0"/>
              </a:rPr>
              <a:t>odbojna</a:t>
            </a:r>
            <a:r>
              <a:rPr lang="en-US" sz="3200" dirty="0">
                <a:cs typeface="Arial" charset="0"/>
              </a:rPr>
              <a:t> </a:t>
            </a:r>
            <a:r>
              <a:rPr lang="en-US" sz="3200" dirty="0" err="1">
                <a:cs typeface="Arial" charset="0"/>
              </a:rPr>
              <a:t>električna</a:t>
            </a:r>
            <a:r>
              <a:rPr lang="en-US" sz="3200" dirty="0">
                <a:cs typeface="Arial" charset="0"/>
              </a:rPr>
              <a:t> </a:t>
            </a:r>
            <a:r>
              <a:rPr lang="en-US" sz="3200" dirty="0" err="1">
                <a:cs typeface="Arial" charset="0"/>
              </a:rPr>
              <a:t>sila</a:t>
            </a:r>
            <a:r>
              <a:rPr lang="en-US" sz="3200" dirty="0">
                <a:cs typeface="Arial" charset="0"/>
              </a:rPr>
              <a:t>?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3200" dirty="0">
                <a:cs typeface="Arial" charset="0"/>
              </a:rPr>
              <a:t>O </a:t>
            </a:r>
            <a:r>
              <a:rPr lang="en-US" sz="3200" dirty="0" err="1">
                <a:cs typeface="Arial" charset="0"/>
              </a:rPr>
              <a:t>čemu</a:t>
            </a:r>
            <a:r>
              <a:rPr lang="en-US" sz="3200" dirty="0">
                <a:cs typeface="Arial" charset="0"/>
              </a:rPr>
              <a:t> </a:t>
            </a:r>
            <a:r>
              <a:rPr lang="en-US" sz="3200" dirty="0" err="1">
                <a:cs typeface="Arial" charset="0"/>
              </a:rPr>
              <a:t>govori</a:t>
            </a:r>
            <a:r>
              <a:rPr lang="en-US" sz="3200" dirty="0">
                <a:cs typeface="Arial" charset="0"/>
              </a:rPr>
              <a:t> </a:t>
            </a:r>
            <a:r>
              <a:rPr lang="en-US" sz="3200" dirty="0" err="1">
                <a:cs typeface="Arial" charset="0"/>
              </a:rPr>
              <a:t>zakon</a:t>
            </a:r>
            <a:r>
              <a:rPr lang="en-US" sz="3200" dirty="0">
                <a:cs typeface="Arial" charset="0"/>
              </a:rPr>
              <a:t> o </a:t>
            </a:r>
            <a:r>
              <a:rPr lang="en-US" sz="3200" dirty="0" err="1">
                <a:cs typeface="Arial" charset="0"/>
              </a:rPr>
              <a:t>očuvanju</a:t>
            </a:r>
            <a:r>
              <a:rPr lang="en-US" sz="3200" dirty="0">
                <a:cs typeface="Arial" charset="0"/>
              </a:rPr>
              <a:t> </a:t>
            </a:r>
            <a:r>
              <a:rPr lang="en-US" sz="3200" dirty="0" err="1">
                <a:cs typeface="Arial" charset="0"/>
              </a:rPr>
              <a:t>naboja</a:t>
            </a:r>
            <a:r>
              <a:rPr lang="en-US" sz="3200" dirty="0">
                <a:cs typeface="Arial" charset="0"/>
              </a:rPr>
              <a:t>?</a:t>
            </a:r>
            <a:endParaRPr lang="hr-HR" sz="3200" dirty="0">
              <a:cs typeface="Arial" charset="0"/>
            </a:endParaRPr>
          </a:p>
          <a:p>
            <a:pPr marL="0" indent="0">
              <a:buNone/>
            </a:pPr>
            <a:endParaRPr lang="hr-HR" dirty="0"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707775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Učinci električne struj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ija3" id="{DABE7C06-3859-4085-A9F7-3DA94A5CA651}" vid="{1EB91ACA-D9B5-428A-AC3D-F5A39C58D1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Učinci električne struje</Template>
  <TotalTime>125</TotalTime>
  <Words>244</Words>
  <Application>Microsoft Office PowerPoint</Application>
  <PresentationFormat>Široki zaslon</PresentationFormat>
  <Paragraphs>51</Paragraphs>
  <Slides>10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5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10</vt:i4>
      </vt:variant>
    </vt:vector>
  </HeadingPairs>
  <TitlesOfParts>
    <vt:vector size="16" baseType="lpstr">
      <vt:lpstr>Alef</vt:lpstr>
      <vt:lpstr>Arial</vt:lpstr>
      <vt:lpstr>Calibri</vt:lpstr>
      <vt:lpstr>Calibri Light</vt:lpstr>
      <vt:lpstr>Wingdings</vt:lpstr>
      <vt:lpstr>Učinci električne struje</vt:lpstr>
      <vt:lpstr>PowerPoint prezentacija</vt:lpstr>
      <vt:lpstr>PowerPoint prezentacija</vt:lpstr>
      <vt:lpstr>Elektriziranje trljanjem </vt:lpstr>
      <vt:lpstr>PowerPoint prezentacija</vt:lpstr>
      <vt:lpstr>  </vt:lpstr>
      <vt:lpstr>Električna sila  </vt:lpstr>
      <vt:lpstr>Električna sila između elektriziranih tijela </vt:lpstr>
      <vt:lpstr>Zakon očuvanja  električnog naboja </vt:lpstr>
      <vt:lpstr>PowerPoint prezentacija</vt:lpstr>
      <vt:lpstr>Klikom na interaktivnu umnu mapu ponovite ključne pojmove i provjerite znanje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PowerPointova prezentacija</dc:title>
  <dc:creator>Hp</dc:creator>
  <cp:lastModifiedBy>Hp</cp:lastModifiedBy>
  <cp:revision>12</cp:revision>
  <dcterms:created xsi:type="dcterms:W3CDTF">2020-09-19T11:40:48Z</dcterms:created>
  <dcterms:modified xsi:type="dcterms:W3CDTF">2020-09-27T12:28:11Z</dcterms:modified>
</cp:coreProperties>
</file>